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80" r:id="rId4"/>
    <p:sldId id="266" r:id="rId5"/>
    <p:sldId id="259" r:id="rId6"/>
    <p:sldId id="282" r:id="rId7"/>
    <p:sldId id="260" r:id="rId8"/>
    <p:sldId id="267" r:id="rId9"/>
    <p:sldId id="269" r:id="rId10"/>
    <p:sldId id="270" r:id="rId11"/>
    <p:sldId id="271" r:id="rId12"/>
    <p:sldId id="268" r:id="rId13"/>
    <p:sldId id="272" r:id="rId14"/>
    <p:sldId id="274" r:id="rId15"/>
    <p:sldId id="273" r:id="rId16"/>
    <p:sldId id="262" r:id="rId17"/>
    <p:sldId id="275" r:id="rId18"/>
    <p:sldId id="261" r:id="rId19"/>
    <p:sldId id="278" r:id="rId20"/>
    <p:sldId id="279"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9/20/2019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9/20/2019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zucs.aniko.edit@uni-nke.h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dirty="0">
                <a:solidFill>
                  <a:schemeClr val="accent4">
                    <a:lumMod val="75000"/>
                  </a:schemeClr>
                </a:solidFill>
              </a:rPr>
              <a:t>FACULTY OF INTERNATIONAL AND EUROPEAN STUDIES</a:t>
            </a:r>
          </a:p>
          <a:p>
            <a:endParaRPr lang="en-US" b="1" i="1" u="sng" dirty="0">
              <a:solidFill>
                <a:schemeClr val="accent4">
                  <a:lumMod val="75000"/>
                </a:schemeClr>
              </a:solidFill>
            </a:endParaRPr>
          </a:p>
          <a:p>
            <a:r>
              <a:rPr lang="en-US" b="1" i="1" u="sng" dirty="0">
                <a:solidFill>
                  <a:schemeClr val="accent4">
                    <a:lumMod val="75000"/>
                  </a:schemeClr>
                </a:solidFill>
              </a:rPr>
              <a:t>The EU Legal System of the EU</a:t>
            </a:r>
          </a:p>
          <a:p>
            <a:r>
              <a:rPr lang="en-US" b="1" i="1" u="sng" dirty="0" err="1">
                <a:solidFill>
                  <a:schemeClr val="accent4">
                    <a:lumMod val="75000"/>
                  </a:schemeClr>
                </a:solidFill>
              </a:rPr>
              <a:t>INITB134</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09.09.2019</a:t>
            </a:r>
          </a:p>
          <a:p>
            <a:r>
              <a:rPr lang="en-US" b="1" i="1" u="sng" dirty="0">
                <a:solidFill>
                  <a:schemeClr val="accent4">
                    <a:lumMod val="75000"/>
                  </a:schemeClr>
                </a:solidFill>
              </a:rPr>
              <a:t>INTRODUCTION</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Public Law of the European Union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The European Parliament</a:t>
            </a:r>
          </a:p>
        </p:txBody>
      </p:sp>
    </p:spTree>
    <p:extLst>
      <p:ext uri="{BB962C8B-B14F-4D97-AF65-F5344CB8AC3E}">
        <p14:creationId xmlns:p14="http://schemas.microsoft.com/office/powerpoint/2010/main" val="255207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the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a:p>
            <a:pPr algn="just"/>
            <a:r>
              <a:rPr lang="en-US" b="1" dirty="0">
                <a:solidFill>
                  <a:schemeClr val="accent4">
                    <a:lumMod val="75000"/>
                  </a:schemeClr>
                </a:solidFill>
              </a:rPr>
              <a:t>since 17 January 2017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cod case - Case C-124/13</a:t>
            </a:r>
          </a:p>
          <a:p>
            <a:pPr algn="just"/>
            <a:endParaRPr lang="en-US" b="1">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2333167"/>
          </a:xfrm>
        </p:spPr>
        <p:txBody>
          <a:bodyPr>
            <a:normAutofit/>
          </a:bodyPr>
          <a:lstStyle/>
          <a:p>
            <a:pPr algn="just"/>
            <a:r>
              <a:rPr lang="en-US" b="1" i="1" u="sng" dirty="0">
                <a:solidFill>
                  <a:schemeClr val="accent4">
                    <a:lumMod val="75000"/>
                  </a:schemeClr>
                </a:solidFill>
              </a:rPr>
              <a:t>Announcement: </a:t>
            </a:r>
          </a:p>
          <a:p>
            <a:pPr algn="just"/>
            <a:endParaRPr lang="en-US" dirty="0">
              <a:solidFill>
                <a:schemeClr val="accent4">
                  <a:lumMod val="75000"/>
                </a:schemeClr>
              </a:solidFill>
            </a:endParaRPr>
          </a:p>
          <a:p>
            <a:pPr algn="just"/>
            <a:r>
              <a:rPr lang="en-US" dirty="0">
                <a:solidFill>
                  <a:schemeClr val="accent4">
                    <a:lumMod val="75000"/>
                  </a:schemeClr>
                </a:solidFill>
              </a:rPr>
              <a:t>Due to organizational reasons the course will be continued next week throughout the semester by </a:t>
            </a:r>
            <a:r>
              <a:rPr lang="hu-HU" dirty="0">
                <a:solidFill>
                  <a:schemeClr val="accent4">
                    <a:lumMod val="75000"/>
                  </a:schemeClr>
                </a:solidFill>
              </a:rPr>
              <a:t>Szűcs Anikó Edit</a:t>
            </a:r>
            <a:r>
              <a:rPr lang="en-US" dirty="0">
                <a:solidFill>
                  <a:schemeClr val="accent4">
                    <a:lumMod val="75000"/>
                  </a:schemeClr>
                </a:solidFill>
              </a:rPr>
              <a:t> - </a:t>
            </a:r>
            <a:r>
              <a:rPr lang="en-US" dirty="0">
                <a:solidFill>
                  <a:schemeClr val="accent4">
                    <a:lumMod val="75000"/>
                  </a:schemeClr>
                </a:solidFill>
                <a:hlinkClick r:id="rId3"/>
              </a:rPr>
              <a:t>szucs.aniko.edit@uni-nke.hu</a:t>
            </a:r>
            <a:r>
              <a:rPr lang="en-US" dirty="0">
                <a:solidFill>
                  <a:schemeClr val="accent4">
                    <a:lumMod val="75000"/>
                  </a:schemeClr>
                </a:solidFill>
              </a:rPr>
              <a:t> </a:t>
            </a:r>
          </a:p>
        </p:txBody>
      </p:sp>
    </p:spTree>
    <p:extLst>
      <p:ext uri="{BB962C8B-B14F-4D97-AF65-F5344CB8AC3E}">
        <p14:creationId xmlns:p14="http://schemas.microsoft.com/office/powerpoint/2010/main" val="42373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3448619"/>
          </a:xfrm>
        </p:spPr>
        <p:txBody>
          <a:bodyPr>
            <a:normAutofit/>
          </a:bodyPr>
          <a:lstStyle/>
          <a:p>
            <a:pPr algn="just"/>
            <a:r>
              <a:rPr lang="en-US" dirty="0">
                <a:solidFill>
                  <a:schemeClr val="accent4">
                    <a:lumMod val="75000"/>
                  </a:schemeClr>
                </a:solidFill>
              </a:rPr>
              <a:t>Dr. Szirbik </a:t>
            </a:r>
            <a:r>
              <a:rPr lang="en-US" dirty="0" err="1">
                <a:solidFill>
                  <a:schemeClr val="accent4">
                    <a:lumMod val="75000"/>
                  </a:schemeClr>
                </a:solidFill>
              </a:rPr>
              <a:t>Miklós</a:t>
            </a:r>
            <a:r>
              <a:rPr lang="en-US" dirty="0">
                <a:solidFill>
                  <a:schemeClr val="accent4">
                    <a:lumMod val="75000"/>
                  </a:schemeClr>
                </a:solidFill>
              </a:rPr>
              <a:t> LL.M.</a:t>
            </a:r>
          </a:p>
          <a:p>
            <a:pPr algn="just"/>
            <a:r>
              <a:rPr lang="en-US" dirty="0">
                <a:solidFill>
                  <a:schemeClr val="accent4">
                    <a:lumMod val="75000"/>
                  </a:schemeClr>
                </a:solidFill>
              </a:rPr>
              <a:t>IBS, </a:t>
            </a:r>
            <a:r>
              <a:rPr lang="en-US" dirty="0" err="1">
                <a:solidFill>
                  <a:schemeClr val="accent4">
                    <a:lumMod val="75000"/>
                  </a:schemeClr>
                </a:solidFill>
              </a:rPr>
              <a:t>NKE</a:t>
            </a:r>
            <a:endParaRPr lang="en-US" dirty="0">
              <a:solidFill>
                <a:schemeClr val="accent4">
                  <a:lumMod val="75000"/>
                </a:schemeClr>
              </a:solidFill>
            </a:endParaRPr>
          </a:p>
          <a:p>
            <a:pPr algn="just"/>
            <a:r>
              <a:rPr lang="en-US" dirty="0">
                <a:solidFill>
                  <a:schemeClr val="accent4">
                    <a:lumMod val="75000"/>
                  </a:schemeClr>
                </a:solidFill>
              </a:rPr>
              <a:t>Goethe University 2005, Frankfurt am Main</a:t>
            </a:r>
          </a:p>
          <a:p>
            <a:pPr algn="just"/>
            <a:r>
              <a:rPr lang="en-US" dirty="0">
                <a:solidFill>
                  <a:schemeClr val="accent4">
                    <a:lumMod val="75000"/>
                  </a:schemeClr>
                </a:solidFill>
              </a:rPr>
              <a:t>2005 FPS, Frankfurt am Main </a:t>
            </a:r>
            <a:r>
              <a:rPr lang="en-US" dirty="0" err="1">
                <a:solidFill>
                  <a:schemeClr val="accent4">
                    <a:lumMod val="75000"/>
                  </a:schemeClr>
                </a:solidFill>
              </a:rPr>
              <a:t>Europan</a:t>
            </a:r>
            <a:r>
              <a:rPr lang="en-US" dirty="0">
                <a:solidFill>
                  <a:schemeClr val="accent4">
                    <a:lumMod val="75000"/>
                  </a:schemeClr>
                </a:solidFill>
              </a:rPr>
              <a:t> Law</a:t>
            </a:r>
          </a:p>
          <a:p>
            <a:pPr algn="just"/>
            <a:r>
              <a:rPr lang="en-US" dirty="0" err="1">
                <a:solidFill>
                  <a:schemeClr val="accent4">
                    <a:lumMod val="75000"/>
                  </a:schemeClr>
                </a:solidFill>
              </a:rPr>
              <a:t>Andrássy</a:t>
            </a:r>
            <a:r>
              <a:rPr lang="en-US" dirty="0">
                <a:solidFill>
                  <a:schemeClr val="accent4">
                    <a:lumMod val="75000"/>
                  </a:schemeClr>
                </a:solidFill>
              </a:rPr>
              <a:t> University Budapest 2011</a:t>
            </a:r>
          </a:p>
          <a:p>
            <a:pPr algn="just"/>
            <a:r>
              <a:rPr lang="en-US" dirty="0">
                <a:solidFill>
                  <a:schemeClr val="accent4">
                    <a:lumMod val="75000"/>
                  </a:schemeClr>
                </a:solidFill>
              </a:rPr>
              <a:t>2011 – </a:t>
            </a:r>
            <a:r>
              <a:rPr lang="en-US" dirty="0" err="1">
                <a:solidFill>
                  <a:schemeClr val="accent4">
                    <a:lumMod val="75000"/>
                  </a:schemeClr>
                </a:solidFill>
              </a:rPr>
              <a:t>GIZ</a:t>
            </a:r>
            <a:endParaRPr lang="en-US" dirty="0">
              <a:solidFill>
                <a:schemeClr val="accent4">
                  <a:lumMod val="75000"/>
                </a:schemeClr>
              </a:solidFill>
            </a:endParaRPr>
          </a:p>
          <a:p>
            <a:pPr algn="just"/>
            <a:r>
              <a:rPr lang="en-US" dirty="0">
                <a:solidFill>
                  <a:schemeClr val="accent4">
                    <a:lumMod val="75000"/>
                  </a:schemeClr>
                </a:solidFill>
              </a:rPr>
              <a:t>Prime Minister’s Office </a:t>
            </a:r>
            <a:r>
              <a:rPr lang="en-US" b="1" dirty="0">
                <a:solidFill>
                  <a:schemeClr val="accent4">
                    <a:lumMod val="75000"/>
                  </a:schemeClr>
                </a:solidFill>
              </a:rPr>
              <a:t>State Aid Monitoring Office 2012-2016</a:t>
            </a:r>
          </a:p>
          <a:p>
            <a:pPr algn="just"/>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36513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85000" lnSpcReduction="10000"/>
          </a:bodyPr>
          <a:lstStyle/>
          <a:p>
            <a:pPr algn="just"/>
            <a:r>
              <a:rPr lang="en-US" dirty="0">
                <a:solidFill>
                  <a:schemeClr val="accent4">
                    <a:lumMod val="75000"/>
                  </a:schemeClr>
                </a:solidFill>
              </a:rPr>
              <a:t>Introduction into legal systems of the EU</a:t>
            </a:r>
          </a:p>
          <a:p>
            <a:pPr algn="just"/>
            <a:r>
              <a:rPr lang="en-US" dirty="0">
                <a:solidFill>
                  <a:schemeClr val="accent4">
                    <a:lumMod val="75000"/>
                  </a:schemeClr>
                </a:solidFill>
              </a:rPr>
              <a:t>The EU has a legal system and law of its own (</a:t>
            </a:r>
            <a:r>
              <a:rPr lang="en-US" i="1" dirty="0">
                <a:solidFill>
                  <a:schemeClr val="accent4">
                    <a:lumMod val="75000"/>
                  </a:schemeClr>
                </a:solidFill>
              </a:rPr>
              <a:t>sui generis</a:t>
            </a:r>
            <a:r>
              <a:rPr lang="en-US" dirty="0">
                <a:solidFill>
                  <a:schemeClr val="accent4">
                    <a:lumMod val="75000"/>
                  </a:schemeClr>
                </a:solidFill>
              </a:rPr>
              <a:t>) - the main rules and principles are laid down in the founding Treaties. The EU can adopt legal and legislative acts, which the Member States have to respect and to apply.</a:t>
            </a:r>
          </a:p>
          <a:p>
            <a:pPr algn="just"/>
            <a:r>
              <a:rPr lang="en-US" dirty="0">
                <a:solidFill>
                  <a:schemeClr val="accent4">
                    <a:lumMod val="75000"/>
                  </a:schemeClr>
                </a:solidFill>
              </a:rPr>
              <a:t>Compared to that, other organizations have much less law setting capacities:</a:t>
            </a:r>
          </a:p>
          <a:p>
            <a:pPr algn="just"/>
            <a:r>
              <a:rPr lang="en-US" dirty="0">
                <a:solidFill>
                  <a:schemeClr val="accent4">
                    <a:lumMod val="75000"/>
                  </a:schemeClr>
                </a:solidFill>
              </a:rPr>
              <a:t>Articles </a:t>
            </a:r>
            <a:r>
              <a:rPr lang="en-US" b="1" dirty="0">
                <a:solidFill>
                  <a:schemeClr val="accent4">
                    <a:lumMod val="75000"/>
                  </a:schemeClr>
                </a:solidFill>
              </a:rPr>
              <a:t>10 and 14 of the UN Charter refer to General Assembly resolutions as "recommendations„ </a:t>
            </a:r>
            <a:r>
              <a:rPr lang="en-US" dirty="0">
                <a:solidFill>
                  <a:schemeClr val="accent4">
                    <a:lumMod val="75000"/>
                  </a:schemeClr>
                </a:solidFill>
              </a:rPr>
              <a:t>however, they have impact on interpretation of legally binding sources of IPL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Sources of EU law</a:t>
            </a:r>
          </a:p>
          <a:p>
            <a:pPr marL="457200" indent="-457200" algn="just">
              <a:buAutoNum type="arabicPeriod"/>
            </a:pPr>
            <a:endParaRPr lang="en-US" dirty="0">
              <a:solidFill>
                <a:schemeClr val="accent4">
                  <a:lumMod val="75000"/>
                </a:schemeClr>
              </a:solidFill>
            </a:endParaRPr>
          </a:p>
          <a:p>
            <a:pPr algn="just"/>
            <a:r>
              <a:rPr lang="en-US" b="1" u="sng" dirty="0">
                <a:solidFill>
                  <a:schemeClr val="accent4">
                    <a:lumMod val="75000"/>
                  </a:schemeClr>
                </a:solidFill>
              </a:rPr>
              <a:t>Questions: </a:t>
            </a:r>
          </a:p>
          <a:p>
            <a:pPr algn="just"/>
            <a:r>
              <a:rPr lang="en-US" b="1" dirty="0">
                <a:solidFill>
                  <a:schemeClr val="accent4">
                    <a:lumMod val="75000"/>
                  </a:schemeClr>
                </a:solidFill>
              </a:rPr>
              <a:t>A) How would you define the term source of law? </a:t>
            </a:r>
          </a:p>
          <a:p>
            <a:pPr algn="just"/>
            <a:r>
              <a:rPr lang="en-US" b="1" dirty="0">
                <a:solidFill>
                  <a:schemeClr val="accent4">
                    <a:lumMod val="75000"/>
                  </a:schemeClr>
                </a:solidFill>
              </a:rPr>
              <a:t>B) What sources of law do you know in your countries</a:t>
            </a:r>
          </a:p>
          <a:p>
            <a:pPr algn="just"/>
            <a:r>
              <a:rPr lang="en-US" b="1" dirty="0">
                <a:solidFill>
                  <a:schemeClr val="accent4">
                    <a:lumMod val="75000"/>
                  </a:schemeClr>
                </a:solidFill>
              </a:rPr>
              <a:t>C) What sources of international law do you know?</a:t>
            </a:r>
          </a:p>
          <a:p>
            <a:pPr algn="just"/>
            <a:r>
              <a:rPr lang="en-US" b="1" dirty="0">
                <a:solidFill>
                  <a:schemeClr val="accent4">
                    <a:lumMod val="75000"/>
                  </a:schemeClr>
                </a:solidFill>
              </a:rPr>
              <a:t>D) As a result of the above: which are the sources of EU law?</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pPr algn="just"/>
            <a:r>
              <a:rPr lang="en-US" b="1" dirty="0">
                <a:solidFill>
                  <a:schemeClr val="accent4">
                    <a:lumMod val="75000"/>
                  </a:schemeClr>
                </a:solidFill>
              </a:rPr>
              <a:t>The two main sources of EU law are: primary law and secondary law.</a:t>
            </a:r>
          </a:p>
          <a:p>
            <a:pPr algn="just"/>
            <a:r>
              <a:rPr lang="en-US" dirty="0">
                <a:solidFill>
                  <a:schemeClr val="accent4">
                    <a:lumMod val="75000"/>
                  </a:schemeClr>
                </a:solidFill>
              </a:rPr>
              <a:t>Primary law is constituted by treaties laying down the legal framework of the European Union. </a:t>
            </a:r>
          </a:p>
          <a:p>
            <a:pPr algn="just"/>
            <a:r>
              <a:rPr lang="en-US" dirty="0">
                <a:solidFill>
                  <a:schemeClr val="accent4">
                    <a:lumMod val="75000"/>
                  </a:schemeClr>
                </a:solidFill>
              </a:rPr>
              <a:t>Secondary law is composed of legal instruments based on these treaties, such as </a:t>
            </a:r>
            <a:r>
              <a:rPr lang="en-US" b="1" dirty="0">
                <a:solidFill>
                  <a:schemeClr val="accent4">
                    <a:lumMod val="75000"/>
                  </a:schemeClr>
                </a:solidFill>
              </a:rPr>
              <a:t>regulations, directives, decisions and agreements</a:t>
            </a:r>
            <a:r>
              <a:rPr lang="en-US" dirty="0">
                <a:solidFill>
                  <a:schemeClr val="accent4">
                    <a:lumMod val="75000"/>
                  </a:schemeClr>
                </a:solidFill>
              </a:rPr>
              <a:t>. </a:t>
            </a:r>
          </a:p>
          <a:p>
            <a:pPr algn="just"/>
            <a:r>
              <a:rPr lang="en-US" b="1" dirty="0">
                <a:solidFill>
                  <a:schemeClr val="accent4">
                    <a:lumMod val="75000"/>
                  </a:schemeClr>
                </a:solidFill>
              </a:rPr>
              <a:t>In addition</a:t>
            </a:r>
            <a:r>
              <a:rPr lang="en-US" dirty="0">
                <a:solidFill>
                  <a:schemeClr val="accent4">
                    <a:lumMod val="75000"/>
                  </a:schemeClr>
                </a:solidFill>
              </a:rPr>
              <a:t>, </a:t>
            </a:r>
            <a:r>
              <a:rPr lang="en-US" b="1" dirty="0">
                <a:solidFill>
                  <a:schemeClr val="accent4">
                    <a:lumMod val="75000"/>
                  </a:schemeClr>
                </a:solidFill>
              </a:rPr>
              <a:t>there are general principles of EU law, the case law developed by the European Court </a:t>
            </a:r>
            <a:r>
              <a:rPr lang="en-US" dirty="0">
                <a:solidFill>
                  <a:schemeClr val="accent4">
                    <a:lumMod val="75000"/>
                  </a:schemeClr>
                </a:solidFill>
              </a:rPr>
              <a:t>of Justice and international law.</a:t>
            </a:r>
          </a:p>
        </p:txBody>
      </p:sp>
    </p:spTree>
    <p:extLst>
      <p:ext uri="{BB962C8B-B14F-4D97-AF65-F5344CB8AC3E}">
        <p14:creationId xmlns:p14="http://schemas.microsoft.com/office/powerpoint/2010/main" val="228884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Which acts in your national law remind you on the following ones?</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1906</Words>
  <Application>Microsoft Office PowerPoint</Application>
  <PresentationFormat>Widescreen</PresentationFormat>
  <Paragraphs>153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NATIONAL UNIVERSITY OF PUBLIC SERVICE</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Public Law of the European Union</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Szirbik Miklos</cp:lastModifiedBy>
  <cp:revision>37</cp:revision>
  <dcterms:created xsi:type="dcterms:W3CDTF">2019-02-07T17:10:18Z</dcterms:created>
  <dcterms:modified xsi:type="dcterms:W3CDTF">2019-09-20T03:39:45Z</dcterms:modified>
</cp:coreProperties>
</file>